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AF103-81D0-DF49-8326-3F104C331344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F6C22-0096-5043-8D9F-20C2854E9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7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 this, use worksheet to practice trading</a:t>
            </a:r>
            <a:r>
              <a:rPr lang="en-US" baseline="0" dirty="0" smtClean="0"/>
              <a:t> tens for ones and writing </a:t>
            </a:r>
            <a:r>
              <a:rPr lang="en-US" baseline="0" smtClean="0"/>
              <a:t>it correctly.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BF6C22-0096-5043-8D9F-20C2854E9C9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40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2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3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2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8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20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09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9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9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91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446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0803-3484-7B49-B8AC-909545383137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94B93-B059-B74D-A967-092A47048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3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Subtraction with Regrouping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Easy does it. We can do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459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43430"/>
          </a:xfrm>
        </p:spPr>
        <p:txBody>
          <a:bodyPr>
            <a:normAutofit/>
          </a:bodyPr>
          <a:lstStyle/>
          <a:p>
            <a:r>
              <a:rPr lang="en-US" dirty="0" smtClean="0"/>
              <a:t>I can use models and written forms to regroup when I subtract.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218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Canaan has 35 </a:t>
            </a:r>
            <a:r>
              <a:rPr lang="en-US" dirty="0" err="1" smtClean="0"/>
              <a:t>SillyBands</a:t>
            </a:r>
            <a:r>
              <a:rPr lang="en-US" dirty="0" smtClean="0"/>
              <a:t>. He gave 6 to Lincoln. How many does he have left?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405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599762"/>
              </p:ext>
            </p:extLst>
          </p:nvPr>
        </p:nvGraphicFramePr>
        <p:xfrm>
          <a:off x="519321" y="423668"/>
          <a:ext cx="7992016" cy="532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1752"/>
                <a:gridCol w="5080264"/>
              </a:tblGrid>
              <a:tr h="84181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Tens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Ones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</a:tr>
              <a:tr h="27001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85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461218"/>
              </p:ext>
            </p:extLst>
          </p:nvPr>
        </p:nvGraphicFramePr>
        <p:xfrm>
          <a:off x="3893526" y="1415956"/>
          <a:ext cx="4276600" cy="1105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527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27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16903"/>
              </p:ext>
            </p:extLst>
          </p:nvPr>
        </p:nvGraphicFramePr>
        <p:xfrm>
          <a:off x="3893526" y="2749625"/>
          <a:ext cx="4276600" cy="1098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4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941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423" y="4587798"/>
            <a:ext cx="134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AbcPrint"/>
              </a:rPr>
              <a:t>Minus</a:t>
            </a:r>
            <a:endParaRPr lang="en-US" sz="2400" b="1" dirty="0">
              <a:cs typeface="AbcPrint"/>
            </a:endParaRPr>
          </a:p>
        </p:txBody>
      </p:sp>
    </p:spTree>
    <p:extLst>
      <p:ext uri="{BB962C8B-B14F-4D97-AF65-F5344CB8AC3E}">
        <p14:creationId xmlns:p14="http://schemas.microsoft.com/office/powerpoint/2010/main" val="3463043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 we’re going to add in writing down the numbers and showing the trade.</a:t>
            </a:r>
          </a:p>
          <a:p>
            <a:endParaRPr lang="en-US" dirty="0"/>
          </a:p>
          <a:p>
            <a:r>
              <a:rPr lang="en-US" dirty="0" smtClean="0"/>
              <a:t>Holland wants a pair of boots that cost $42. So far she’s saved $25. How much more does she need to save?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710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531479"/>
              </p:ext>
            </p:extLst>
          </p:nvPr>
        </p:nvGraphicFramePr>
        <p:xfrm>
          <a:off x="519321" y="423668"/>
          <a:ext cx="7992015" cy="532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0161"/>
                <a:gridCol w="3690679"/>
                <a:gridCol w="2521175"/>
              </a:tblGrid>
              <a:tr h="84181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Tens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Ones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AbcPrint"/>
                          <a:cs typeface="AbcPrint"/>
                        </a:rPr>
                        <a:t>Written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</a:tr>
              <a:tr h="27001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85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823623"/>
              </p:ext>
            </p:extLst>
          </p:nvPr>
        </p:nvGraphicFramePr>
        <p:xfrm>
          <a:off x="2528680" y="1485905"/>
          <a:ext cx="3271920" cy="8589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4384"/>
                <a:gridCol w="654384"/>
                <a:gridCol w="654384"/>
                <a:gridCol w="654384"/>
                <a:gridCol w="654384"/>
              </a:tblGrid>
              <a:tr h="4294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94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236268"/>
              </p:ext>
            </p:extLst>
          </p:nvPr>
        </p:nvGraphicFramePr>
        <p:xfrm>
          <a:off x="2528681" y="2749625"/>
          <a:ext cx="3271920" cy="795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4384"/>
                <a:gridCol w="654384"/>
                <a:gridCol w="654384"/>
                <a:gridCol w="654384"/>
                <a:gridCol w="654384"/>
              </a:tblGrid>
              <a:tr h="3977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77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423" y="4587798"/>
            <a:ext cx="134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AbcPrint"/>
              </a:rPr>
              <a:t>Minus</a:t>
            </a:r>
            <a:endParaRPr lang="en-US" sz="2400" b="1" dirty="0">
              <a:cs typeface="AbcPrint"/>
            </a:endParaRPr>
          </a:p>
        </p:txBody>
      </p:sp>
    </p:spTree>
    <p:extLst>
      <p:ext uri="{BB962C8B-B14F-4D97-AF65-F5344CB8AC3E}">
        <p14:creationId xmlns:p14="http://schemas.microsoft.com/office/powerpoint/2010/main" val="1703263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Bauer had 43 </a:t>
            </a:r>
            <a:r>
              <a:rPr lang="en-US" dirty="0" err="1" smtClean="0"/>
              <a:t>Pokemon</a:t>
            </a:r>
            <a:r>
              <a:rPr lang="en-US" dirty="0" smtClean="0"/>
              <a:t> cards. Zachary has 15 cards. How many more cards does Bauer have than Zachary?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111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810315"/>
              </p:ext>
            </p:extLst>
          </p:nvPr>
        </p:nvGraphicFramePr>
        <p:xfrm>
          <a:off x="519321" y="423668"/>
          <a:ext cx="7992015" cy="532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0161"/>
                <a:gridCol w="3690679"/>
                <a:gridCol w="2521175"/>
              </a:tblGrid>
              <a:tr h="84181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Tens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Ones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AbcPrint"/>
                          <a:cs typeface="AbcPrint"/>
                        </a:rPr>
                        <a:t>Written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</a:tr>
              <a:tr h="27001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85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987264"/>
              </p:ext>
            </p:extLst>
          </p:nvPr>
        </p:nvGraphicFramePr>
        <p:xfrm>
          <a:off x="2528680" y="1485905"/>
          <a:ext cx="3271920" cy="8589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4384"/>
                <a:gridCol w="654384"/>
                <a:gridCol w="654384"/>
                <a:gridCol w="654384"/>
                <a:gridCol w="654384"/>
              </a:tblGrid>
              <a:tr h="4294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94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582334"/>
              </p:ext>
            </p:extLst>
          </p:nvPr>
        </p:nvGraphicFramePr>
        <p:xfrm>
          <a:off x="2528681" y="2749625"/>
          <a:ext cx="3271920" cy="795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4384"/>
                <a:gridCol w="654384"/>
                <a:gridCol w="654384"/>
                <a:gridCol w="654384"/>
                <a:gridCol w="654384"/>
              </a:tblGrid>
              <a:tr h="3977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77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423" y="4587798"/>
            <a:ext cx="134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AbcPrint"/>
              </a:rPr>
              <a:t>Minus</a:t>
            </a:r>
            <a:endParaRPr lang="en-US" sz="2400" b="1" dirty="0">
              <a:cs typeface="AbcPrint"/>
            </a:endParaRPr>
          </a:p>
        </p:txBody>
      </p:sp>
    </p:spTree>
    <p:extLst>
      <p:ext uri="{BB962C8B-B14F-4D97-AF65-F5344CB8AC3E}">
        <p14:creationId xmlns:p14="http://schemas.microsoft.com/office/powerpoint/2010/main" val="2010277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Mackenzie read for 25 minutes last night. Beck read for 52 minutes. How much longer did Beck read?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602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269683"/>
              </p:ext>
            </p:extLst>
          </p:nvPr>
        </p:nvGraphicFramePr>
        <p:xfrm>
          <a:off x="519321" y="423668"/>
          <a:ext cx="7992015" cy="532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0161"/>
                <a:gridCol w="3690679"/>
                <a:gridCol w="2521175"/>
              </a:tblGrid>
              <a:tr h="84181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Tens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Ones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AbcPrint"/>
                          <a:cs typeface="AbcPrint"/>
                        </a:rPr>
                        <a:t>Written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</a:tr>
              <a:tr h="27001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85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158318"/>
              </p:ext>
            </p:extLst>
          </p:nvPr>
        </p:nvGraphicFramePr>
        <p:xfrm>
          <a:off x="2528680" y="1485905"/>
          <a:ext cx="3271920" cy="8589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4384"/>
                <a:gridCol w="654384"/>
                <a:gridCol w="654384"/>
                <a:gridCol w="654384"/>
                <a:gridCol w="654384"/>
              </a:tblGrid>
              <a:tr h="4294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94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026504"/>
              </p:ext>
            </p:extLst>
          </p:nvPr>
        </p:nvGraphicFramePr>
        <p:xfrm>
          <a:off x="2528681" y="2749625"/>
          <a:ext cx="3271920" cy="795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4384"/>
                <a:gridCol w="654384"/>
                <a:gridCol w="654384"/>
                <a:gridCol w="654384"/>
                <a:gridCol w="654384"/>
              </a:tblGrid>
              <a:tr h="3977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77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423" y="4587798"/>
            <a:ext cx="134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AbcPrint"/>
              </a:rPr>
              <a:t>Minus</a:t>
            </a:r>
            <a:endParaRPr lang="en-US" sz="2400" b="1" dirty="0">
              <a:cs typeface="AbcPrint"/>
            </a:endParaRPr>
          </a:p>
        </p:txBody>
      </p:sp>
    </p:spTree>
    <p:extLst>
      <p:ext uri="{BB962C8B-B14F-4D97-AF65-F5344CB8AC3E}">
        <p14:creationId xmlns:p14="http://schemas.microsoft.com/office/powerpoint/2010/main" val="889323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were serving pizza or hamburgers at lunch today. They served 62 meals. 36 were pizza slices. How many were hamburgers?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10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can exchange 1 ten for 10 ones.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Lucas had 32 balloons. He gave 7 to his friends. How many balloons does he have left?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466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572769"/>
              </p:ext>
            </p:extLst>
          </p:nvPr>
        </p:nvGraphicFramePr>
        <p:xfrm>
          <a:off x="519321" y="423668"/>
          <a:ext cx="7992015" cy="532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0161"/>
                <a:gridCol w="3690679"/>
                <a:gridCol w="2521175"/>
              </a:tblGrid>
              <a:tr h="84181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Tens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Ones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AbcPrint"/>
                          <a:cs typeface="AbcPrint"/>
                        </a:rPr>
                        <a:t>Written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</a:tr>
              <a:tr h="27001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85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255548"/>
              </p:ext>
            </p:extLst>
          </p:nvPr>
        </p:nvGraphicFramePr>
        <p:xfrm>
          <a:off x="2528680" y="1485905"/>
          <a:ext cx="3271920" cy="8589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4384"/>
                <a:gridCol w="654384"/>
                <a:gridCol w="654384"/>
                <a:gridCol w="654384"/>
                <a:gridCol w="654384"/>
              </a:tblGrid>
              <a:tr h="4294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94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74042"/>
              </p:ext>
            </p:extLst>
          </p:nvPr>
        </p:nvGraphicFramePr>
        <p:xfrm>
          <a:off x="2528681" y="2749625"/>
          <a:ext cx="3271920" cy="795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4384"/>
                <a:gridCol w="654384"/>
                <a:gridCol w="654384"/>
                <a:gridCol w="654384"/>
                <a:gridCol w="654384"/>
              </a:tblGrid>
              <a:tr h="3977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77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423" y="4587798"/>
            <a:ext cx="134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AbcPrint"/>
              </a:rPr>
              <a:t>Minus</a:t>
            </a:r>
            <a:endParaRPr lang="en-US" sz="2400" b="1" dirty="0">
              <a:cs typeface="AbcPrint"/>
            </a:endParaRPr>
          </a:p>
        </p:txBody>
      </p:sp>
    </p:spTree>
    <p:extLst>
      <p:ext uri="{BB962C8B-B14F-4D97-AF65-F5344CB8AC3E}">
        <p14:creationId xmlns:p14="http://schemas.microsoft.com/office/powerpoint/2010/main" val="2767076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410529"/>
              </p:ext>
            </p:extLst>
          </p:nvPr>
        </p:nvGraphicFramePr>
        <p:xfrm>
          <a:off x="519321" y="423668"/>
          <a:ext cx="7992016" cy="532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1752"/>
                <a:gridCol w="5080264"/>
              </a:tblGrid>
              <a:tr h="84181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Tens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Ones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</a:tr>
              <a:tr h="27001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85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620574"/>
              </p:ext>
            </p:extLst>
          </p:nvPr>
        </p:nvGraphicFramePr>
        <p:xfrm>
          <a:off x="3893526" y="1415956"/>
          <a:ext cx="4276600" cy="1105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527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27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048623"/>
              </p:ext>
            </p:extLst>
          </p:nvPr>
        </p:nvGraphicFramePr>
        <p:xfrm>
          <a:off x="3893526" y="2749625"/>
          <a:ext cx="4276600" cy="1098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4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941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423" y="4587798"/>
            <a:ext cx="134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AbcPrint"/>
              </a:rPr>
              <a:t>Minus</a:t>
            </a:r>
            <a:endParaRPr lang="en-US" sz="2400" b="1" dirty="0">
              <a:cs typeface="AbcPrint"/>
            </a:endParaRPr>
          </a:p>
        </p:txBody>
      </p:sp>
    </p:spTree>
    <p:extLst>
      <p:ext uri="{BB962C8B-B14F-4D97-AF65-F5344CB8AC3E}">
        <p14:creationId xmlns:p14="http://schemas.microsoft.com/office/powerpoint/2010/main" val="3104522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Jorge brought 24 cupcakes to the party. After the party, 8 cupcakes were left. How many cupcakes did Jorge and his friends eat?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021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57504"/>
              </p:ext>
            </p:extLst>
          </p:nvPr>
        </p:nvGraphicFramePr>
        <p:xfrm>
          <a:off x="519321" y="423668"/>
          <a:ext cx="7992016" cy="532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1752"/>
                <a:gridCol w="5080264"/>
              </a:tblGrid>
              <a:tr h="84181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Tens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Ones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</a:tr>
              <a:tr h="27001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85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485984"/>
              </p:ext>
            </p:extLst>
          </p:nvPr>
        </p:nvGraphicFramePr>
        <p:xfrm>
          <a:off x="3893526" y="1415956"/>
          <a:ext cx="4276600" cy="1105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527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27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088020"/>
              </p:ext>
            </p:extLst>
          </p:nvPr>
        </p:nvGraphicFramePr>
        <p:xfrm>
          <a:off x="3893526" y="2749625"/>
          <a:ext cx="4276600" cy="1098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4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941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423" y="4587798"/>
            <a:ext cx="134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AbcPrint"/>
              </a:rPr>
              <a:t>Minus</a:t>
            </a:r>
            <a:endParaRPr lang="en-US" sz="2400" b="1" dirty="0">
              <a:cs typeface="AbcPrint"/>
            </a:endParaRPr>
          </a:p>
        </p:txBody>
      </p:sp>
    </p:spTree>
    <p:extLst>
      <p:ext uri="{BB962C8B-B14F-4D97-AF65-F5344CB8AC3E}">
        <p14:creationId xmlns:p14="http://schemas.microsoft.com/office/powerpoint/2010/main" val="303979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Elijah scored 35 points in a basketball game. </a:t>
            </a:r>
            <a:r>
              <a:rPr lang="en-US" dirty="0" err="1" smtClean="0"/>
              <a:t>Jayce</a:t>
            </a:r>
            <a:r>
              <a:rPr lang="en-US" dirty="0" smtClean="0"/>
              <a:t> scored 19 points. How many more points did Elijah score than </a:t>
            </a:r>
            <a:r>
              <a:rPr lang="en-US" dirty="0" err="1" smtClean="0"/>
              <a:t>Jayce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4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854121"/>
              </p:ext>
            </p:extLst>
          </p:nvPr>
        </p:nvGraphicFramePr>
        <p:xfrm>
          <a:off x="519321" y="423668"/>
          <a:ext cx="7992016" cy="532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1752"/>
                <a:gridCol w="5080264"/>
              </a:tblGrid>
              <a:tr h="84181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Tens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Ones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</a:tr>
              <a:tr h="27001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85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462180"/>
              </p:ext>
            </p:extLst>
          </p:nvPr>
        </p:nvGraphicFramePr>
        <p:xfrm>
          <a:off x="3893526" y="1415956"/>
          <a:ext cx="4276600" cy="1105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527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27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144081"/>
              </p:ext>
            </p:extLst>
          </p:nvPr>
        </p:nvGraphicFramePr>
        <p:xfrm>
          <a:off x="3893526" y="2749625"/>
          <a:ext cx="4276600" cy="1098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4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941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423" y="4587798"/>
            <a:ext cx="134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AbcPrint"/>
              </a:rPr>
              <a:t>Minus</a:t>
            </a:r>
            <a:endParaRPr lang="en-US" sz="2400" b="1" dirty="0">
              <a:cs typeface="AbcPrint"/>
            </a:endParaRPr>
          </a:p>
        </p:txBody>
      </p:sp>
    </p:spTree>
    <p:extLst>
      <p:ext uri="{BB962C8B-B14F-4D97-AF65-F5344CB8AC3E}">
        <p14:creationId xmlns:p14="http://schemas.microsoft.com/office/powerpoint/2010/main" val="3698779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Ms. Michelle put 32 marbles in a jar. 14 of the marbles were red and the rest were green. How many marbles were green?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83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754317"/>
              </p:ext>
            </p:extLst>
          </p:nvPr>
        </p:nvGraphicFramePr>
        <p:xfrm>
          <a:off x="519321" y="423668"/>
          <a:ext cx="7992016" cy="532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1752"/>
                <a:gridCol w="5080264"/>
              </a:tblGrid>
              <a:tr h="84181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Tens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Ones</a:t>
                      </a:r>
                      <a:endParaRPr lang="en-US" sz="3600" dirty="0">
                        <a:latin typeface="AbcPrint"/>
                        <a:cs typeface="AbcPrint"/>
                      </a:endParaRPr>
                    </a:p>
                  </a:txBody>
                  <a:tcPr/>
                </a:tc>
              </a:tr>
              <a:tr h="27001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85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061241"/>
              </p:ext>
            </p:extLst>
          </p:nvPr>
        </p:nvGraphicFramePr>
        <p:xfrm>
          <a:off x="3893526" y="1415956"/>
          <a:ext cx="4276600" cy="1105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527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27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6861"/>
              </p:ext>
            </p:extLst>
          </p:nvPr>
        </p:nvGraphicFramePr>
        <p:xfrm>
          <a:off x="3893526" y="2749625"/>
          <a:ext cx="4276600" cy="1098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320"/>
                <a:gridCol w="855320"/>
                <a:gridCol w="855320"/>
                <a:gridCol w="855320"/>
                <a:gridCol w="855320"/>
              </a:tblGrid>
              <a:tr h="54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941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2423" y="4587798"/>
            <a:ext cx="134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cs typeface="AbcPrint"/>
              </a:rPr>
              <a:t>Minus</a:t>
            </a:r>
            <a:endParaRPr lang="en-US" sz="2400" b="1" dirty="0">
              <a:cs typeface="AbcPrint"/>
            </a:endParaRPr>
          </a:p>
        </p:txBody>
      </p:sp>
    </p:spTree>
    <p:extLst>
      <p:ext uri="{BB962C8B-B14F-4D97-AF65-F5344CB8AC3E}">
        <p14:creationId xmlns:p14="http://schemas.microsoft.com/office/powerpoint/2010/main" val="1448954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324</Words>
  <Application>Microsoft Macintosh PowerPoint</Application>
  <PresentationFormat>On-screen Show (4:3)</PresentationFormat>
  <Paragraphs>56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Subtraction with Regrouping</vt:lpstr>
      <vt:lpstr>I can exchange 1 ten for 10 ones.</vt:lpstr>
      <vt:lpstr>PowerPoint Presentation</vt:lpstr>
      <vt:lpstr>Question 2</vt:lpstr>
      <vt:lpstr>PowerPoint Presentation</vt:lpstr>
      <vt:lpstr>Question 3</vt:lpstr>
      <vt:lpstr>PowerPoint Presentation</vt:lpstr>
      <vt:lpstr>Question 4</vt:lpstr>
      <vt:lpstr>PowerPoint Presentation</vt:lpstr>
      <vt:lpstr>I can use models and written forms to regroup when I subtract.</vt:lpstr>
      <vt:lpstr>Warm Up</vt:lpstr>
      <vt:lpstr>PowerPoint Presentation</vt:lpstr>
      <vt:lpstr>Today’s lesson</vt:lpstr>
      <vt:lpstr>PowerPoint Presentation</vt:lpstr>
      <vt:lpstr>Question 2</vt:lpstr>
      <vt:lpstr>PowerPoint Presentation</vt:lpstr>
      <vt:lpstr>Question 3</vt:lpstr>
      <vt:lpstr>PowerPoint Presentation</vt:lpstr>
      <vt:lpstr>Question 4</vt:lpstr>
      <vt:lpstr>PowerPoint Presentation</vt:lpstr>
    </vt:vector>
  </TitlesOfParts>
  <Company>Shelby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Subtraction with Regrouping</dc:title>
  <dc:creator>Teacher</dc:creator>
  <cp:lastModifiedBy>Teacher</cp:lastModifiedBy>
  <cp:revision>7</cp:revision>
  <dcterms:created xsi:type="dcterms:W3CDTF">2014-11-09T16:33:35Z</dcterms:created>
  <dcterms:modified xsi:type="dcterms:W3CDTF">2014-11-17T03:08:35Z</dcterms:modified>
</cp:coreProperties>
</file>